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8" r:id="rId4"/>
    <p:sldId id="295" r:id="rId5"/>
    <p:sldId id="303" r:id="rId6"/>
    <p:sldId id="307" r:id="rId7"/>
    <p:sldId id="304" r:id="rId8"/>
    <p:sldId id="305" r:id="rId9"/>
    <p:sldId id="296" r:id="rId10"/>
    <p:sldId id="298" r:id="rId11"/>
    <p:sldId id="299" r:id="rId12"/>
    <p:sldId id="300" r:id="rId13"/>
    <p:sldId id="306" r:id="rId14"/>
    <p:sldId id="262" r:id="rId15"/>
  </p:sldIdLst>
  <p:sldSz cx="9144000" cy="6858000" type="screen4x3"/>
  <p:notesSz cx="6797675" cy="9926638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FF"/>
    <a:srgbClr val="FF99FF"/>
    <a:srgbClr val="FF3399"/>
    <a:srgbClr val="00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6" autoAdjust="0"/>
    <p:restoredTop sz="94836" autoAdjust="0"/>
  </p:normalViewPr>
  <p:slideViewPr>
    <p:cSldViewPr snapToGrid="0">
      <p:cViewPr varScale="1">
        <p:scale>
          <a:sx n="87" d="100"/>
          <a:sy n="87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9292B681-04E0-47AB-B634-14FC69432BCB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5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6E4E5ED5-39F9-41C6-975D-860FE9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57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3" tIns="47781" rIns="95563" bIns="477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0F11A-810D-459E-AB6B-3D5469F043E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1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Assessing without levels…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1573" y="2512060"/>
            <a:ext cx="5554027" cy="157226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Every Day, a Learning Journey</a:t>
            </a:r>
          </a:p>
          <a:p>
            <a:pPr algn="ctr">
              <a:spcBef>
                <a:spcPct val="0"/>
              </a:spcBef>
            </a:pPr>
            <a:endParaRPr lang="en-US" sz="2800" b="1" dirty="0" smtClean="0"/>
          </a:p>
          <a:p>
            <a:pPr algn="ctr">
              <a:spcBef>
                <a:spcPct val="0"/>
              </a:spcBef>
            </a:pPr>
            <a:r>
              <a:rPr lang="en-US" sz="2800" b="1" dirty="0" smtClean="0"/>
              <a:t>Wednesday 11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March 2015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Related Expectations (ARE)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Always been there but previously measured by levels – end of Year 2 an expected average child will be a level 2b and at the end of Year 4 a level 3b and Year 6 a level 4b.</a:t>
            </a:r>
          </a:p>
          <a:p>
            <a:r>
              <a:rPr lang="en-GB" dirty="0" smtClean="0"/>
              <a:t>Key skills for each year group or part of a key stage (lower or upper)</a:t>
            </a:r>
          </a:p>
          <a:p>
            <a:r>
              <a:rPr lang="en-GB" dirty="0" smtClean="0"/>
              <a:t>Language – emerging, developing, secure or mastery (links with EYFS assessment)</a:t>
            </a:r>
          </a:p>
          <a:p>
            <a:r>
              <a:rPr lang="en-GB" dirty="0" smtClean="0"/>
              <a:t>Will be some professional judgement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922696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sharing with parents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45960" cy="5106987"/>
          </a:xfrm>
        </p:spPr>
        <p:txBody>
          <a:bodyPr/>
          <a:lstStyle/>
          <a:p>
            <a:r>
              <a:rPr lang="en-GB" dirty="0" smtClean="0"/>
              <a:t>Year 2 parents this year will be given levels under the old NC</a:t>
            </a:r>
          </a:p>
          <a:p>
            <a:r>
              <a:rPr lang="en-GB" dirty="0" smtClean="0"/>
              <a:t>Other year groups will be assessed against new markers emerging, developing, secure and mastery and these are split in two using the + sign</a:t>
            </a:r>
          </a:p>
          <a:p>
            <a:r>
              <a:rPr lang="en-GB" dirty="0" smtClean="0"/>
              <a:t>Children were base-lined at the start of the academic year to show progress against new programmes of study</a:t>
            </a:r>
          </a:p>
          <a:p>
            <a:r>
              <a:rPr lang="en-GB" dirty="0" smtClean="0"/>
              <a:t>At </a:t>
            </a:r>
            <a:r>
              <a:rPr lang="en-GB" dirty="0" err="1" smtClean="0"/>
              <a:t>Dodford</a:t>
            </a:r>
            <a:r>
              <a:rPr lang="en-GB" dirty="0" smtClean="0"/>
              <a:t> the staff are still using old levels to track attainment and progress as they are benchmarks for the older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516390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sharing with parents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45960" cy="5106987"/>
          </a:xfrm>
        </p:spPr>
        <p:txBody>
          <a:bodyPr/>
          <a:lstStyle/>
          <a:p>
            <a:r>
              <a:rPr lang="en-GB" dirty="0" smtClean="0"/>
              <a:t>Tracking and target setting procedures have been re-designed in school to meet new NC</a:t>
            </a:r>
          </a:p>
          <a:p>
            <a:r>
              <a:rPr lang="en-GB" dirty="0" smtClean="0"/>
              <a:t>Tracking sheets for English and Maths will be kept by staff to record assessments and progress and these will be passed on each year</a:t>
            </a:r>
          </a:p>
          <a:p>
            <a:r>
              <a:rPr lang="en-GB" dirty="0" smtClean="0"/>
              <a:t>Reading, writing and maths targets will be kept by the children but also shared with parents at appropriate times of the year</a:t>
            </a:r>
          </a:p>
          <a:p>
            <a:r>
              <a:rPr lang="en-GB" dirty="0" smtClean="0"/>
              <a:t>Be mindful of the changes in higher expectations from the old to the new NC – nationally many children will still need to meet aspects of the previous years ARE, don’t judge like </a:t>
            </a:r>
            <a:r>
              <a:rPr lang="en-GB" smtClean="0"/>
              <a:t>for like!!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4168016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477895" y="1833880"/>
            <a:ext cx="5051425" cy="2494280"/>
          </a:xfrm>
        </p:spPr>
        <p:txBody>
          <a:bodyPr/>
          <a:lstStyle/>
          <a:p>
            <a:pPr algn="l"/>
            <a:r>
              <a:rPr lang="en-GB" sz="4400" b="1" i="1" dirty="0" smtClean="0"/>
              <a:t>Questions?</a:t>
            </a:r>
          </a:p>
          <a:p>
            <a:pPr algn="l"/>
            <a:r>
              <a:rPr lang="en-GB" sz="2800" b="1" i="1" dirty="0" smtClean="0"/>
              <a:t>May not have the answers…future is still uncertain – watch this space!</a:t>
            </a:r>
          </a:p>
          <a:p>
            <a:pPr algn="l"/>
            <a:endParaRPr lang="en-GB" sz="4400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n-lt"/>
              </a:rPr>
              <a:t>Aims of the Evening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056187"/>
          </a:xfrm>
        </p:spPr>
        <p:txBody>
          <a:bodyPr/>
          <a:lstStyle/>
          <a:p>
            <a:r>
              <a:rPr lang="en-GB" dirty="0" smtClean="0"/>
              <a:t>Highlight changes between the old NC and the new NC 2014</a:t>
            </a:r>
          </a:p>
          <a:p>
            <a:r>
              <a:rPr lang="en-GB" dirty="0" smtClean="0"/>
              <a:t>Changes in assessment since September 2014</a:t>
            </a:r>
          </a:p>
          <a:p>
            <a:r>
              <a:rPr lang="en-GB" dirty="0" smtClean="0"/>
              <a:t>Future changes from September 2015</a:t>
            </a:r>
          </a:p>
          <a:p>
            <a:r>
              <a:rPr lang="en-GB" dirty="0" smtClean="0"/>
              <a:t>ARE(age related expectations) - what are they?</a:t>
            </a:r>
          </a:p>
          <a:p>
            <a:r>
              <a:rPr lang="en-GB" dirty="0" smtClean="0"/>
              <a:t>Attainment and progress – how will they be measured and how will information be shared with parents?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n-lt"/>
              </a:rPr>
              <a:t>Old to New Curriculum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Maths – huge changes from Primary Framework 2006 to new NC2014</a:t>
            </a:r>
          </a:p>
          <a:p>
            <a:r>
              <a:rPr lang="en-GB" dirty="0" smtClean="0"/>
              <a:t>Maths – knowledge and skills have moved up and down year groups or in some cases are no longer explicitly required in the new Programme of Study</a:t>
            </a:r>
          </a:p>
          <a:p>
            <a:r>
              <a:rPr lang="en-GB" dirty="0" smtClean="0"/>
              <a:t>Huge impact on the children who have been taught the old curriculum and now under the new – gaps in knowledge could develop, higher expectations slows down progress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9774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n-lt"/>
              </a:rPr>
              <a:t>Old to New Curriculum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year group do you think these belong to?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Read numerals to 100 and write numerals 0 to 20 in words and position numbers correctly on a number line –</a:t>
            </a:r>
            <a:r>
              <a:rPr lang="en-GB" dirty="0" smtClean="0"/>
              <a:t> Year 1</a:t>
            </a:r>
          </a:p>
          <a:p>
            <a:r>
              <a:rPr lang="en-GB" dirty="0" smtClean="0"/>
              <a:t>(was Year 2)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Use a calculator to carry out 1 and 2 step calculations involving all 4 operations – </a:t>
            </a:r>
            <a:r>
              <a:rPr lang="en-GB" dirty="0" smtClean="0"/>
              <a:t>KS3 </a:t>
            </a:r>
          </a:p>
          <a:p>
            <a:r>
              <a:rPr lang="en-GB" dirty="0"/>
              <a:t>M</a:t>
            </a:r>
            <a:r>
              <a:rPr lang="en-GB" dirty="0" smtClean="0"/>
              <a:t>ore emphasis in KS2 on mental skills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1191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n-lt"/>
              </a:rPr>
              <a:t>Old to New Curriculum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92213"/>
            <a:ext cx="7010400" cy="4572000"/>
          </a:xfrm>
        </p:spPr>
        <p:txBody>
          <a:bodyPr/>
          <a:lstStyle/>
          <a:p>
            <a:r>
              <a:rPr lang="en-GB" dirty="0" smtClean="0"/>
              <a:t>Which year group do you think these belong to?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Add and subtract numbers using concrete objects and mentally, including a 2 digit number and ones, a 2 digit number and tens, two 2 digit numbers and three 1 digit numbers – </a:t>
            </a:r>
            <a:r>
              <a:rPr lang="en-GB" dirty="0" smtClean="0"/>
              <a:t>Year 2</a:t>
            </a:r>
          </a:p>
          <a:p>
            <a:r>
              <a:rPr lang="en-GB" dirty="0" smtClean="0"/>
              <a:t> Was Year 3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Add and subtract  using4 digits using the formal  column methods - </a:t>
            </a:r>
            <a:r>
              <a:rPr lang="en-GB" dirty="0" smtClean="0">
                <a:solidFill>
                  <a:schemeClr val="tx1"/>
                </a:solidFill>
              </a:rPr>
              <a:t>Year 4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Was Year 5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Know times tables up to 12 x 12 and inverses – </a:t>
            </a:r>
            <a:r>
              <a:rPr lang="en-GB" dirty="0" smtClean="0">
                <a:solidFill>
                  <a:schemeClr val="tx1"/>
                </a:solidFill>
              </a:rPr>
              <a:t>Year 4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Was end of KS2 and up to 10 x 10</a:t>
            </a:r>
            <a:endParaRPr lang="en-GB" i="1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697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n-lt"/>
              </a:rPr>
              <a:t>Old to New Curriculum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1395413"/>
            <a:ext cx="7360920" cy="4572000"/>
          </a:xfrm>
        </p:spPr>
        <p:txBody>
          <a:bodyPr/>
          <a:lstStyle/>
          <a:p>
            <a:r>
              <a:rPr lang="en-GB" dirty="0" smtClean="0"/>
              <a:t>English – changes in terminology and structure</a:t>
            </a:r>
          </a:p>
          <a:p>
            <a:r>
              <a:rPr lang="en-GB" dirty="0" smtClean="0"/>
              <a:t>Speaking and Listening is now </a:t>
            </a:r>
            <a:r>
              <a:rPr lang="en-GB" i="1" dirty="0" smtClean="0">
                <a:solidFill>
                  <a:srgbClr val="FF0000"/>
                </a:solidFill>
              </a:rPr>
              <a:t>Spoken </a:t>
            </a:r>
            <a:r>
              <a:rPr lang="en-GB" i="1" dirty="0">
                <a:solidFill>
                  <a:srgbClr val="FF0000"/>
                </a:solidFill>
              </a:rPr>
              <a:t>L</a:t>
            </a:r>
            <a:r>
              <a:rPr lang="en-GB" i="1" dirty="0" smtClean="0">
                <a:solidFill>
                  <a:srgbClr val="FF0000"/>
                </a:solidFill>
              </a:rPr>
              <a:t>anguage </a:t>
            </a:r>
            <a:r>
              <a:rPr lang="en-GB" dirty="0" smtClean="0"/>
              <a:t>which is no longer broken down into year groups but a list of statements encompassing years 1 through to 6</a:t>
            </a:r>
          </a:p>
          <a:p>
            <a:r>
              <a:rPr lang="en-GB" dirty="0" smtClean="0"/>
              <a:t>Reading is now broken down into </a:t>
            </a:r>
            <a:r>
              <a:rPr lang="en-GB" i="1" dirty="0" smtClean="0">
                <a:solidFill>
                  <a:srgbClr val="FF0000"/>
                </a:solidFill>
              </a:rPr>
              <a:t>Word Reading </a:t>
            </a:r>
            <a:r>
              <a:rPr lang="en-GB" dirty="0" smtClean="0"/>
              <a:t>(phonics, word building, decoding) and </a:t>
            </a:r>
            <a:r>
              <a:rPr lang="en-GB" i="1" dirty="0" smtClean="0">
                <a:solidFill>
                  <a:srgbClr val="FF0000"/>
                </a:solidFill>
              </a:rPr>
              <a:t>Comprehension</a:t>
            </a:r>
            <a:r>
              <a:rPr lang="en-GB" dirty="0" smtClean="0"/>
              <a:t> (</a:t>
            </a:r>
            <a:r>
              <a:rPr lang="en-GB" i="1" dirty="0" smtClean="0">
                <a:solidFill>
                  <a:srgbClr val="FF0000"/>
                </a:solidFill>
              </a:rPr>
              <a:t>pleasure for reading </a:t>
            </a:r>
            <a:r>
              <a:rPr lang="en-GB" dirty="0" smtClean="0"/>
              <a:t>and listening and discussing texts)</a:t>
            </a:r>
          </a:p>
          <a:p>
            <a:r>
              <a:rPr lang="en-GB" dirty="0" smtClean="0"/>
              <a:t>Less focus on non-fiction reading materials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66580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+mn-lt"/>
              </a:rPr>
              <a:t>Old to New Curriculum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1395413"/>
            <a:ext cx="7360920" cy="4572000"/>
          </a:xfrm>
        </p:spPr>
        <p:txBody>
          <a:bodyPr/>
          <a:lstStyle/>
          <a:p>
            <a:r>
              <a:rPr lang="en-GB" dirty="0" smtClean="0"/>
              <a:t>Writing – </a:t>
            </a:r>
            <a:r>
              <a:rPr lang="en-GB" i="1" dirty="0" smtClean="0">
                <a:solidFill>
                  <a:srgbClr val="FF0000"/>
                </a:solidFill>
              </a:rPr>
              <a:t>Transcription</a:t>
            </a:r>
            <a:r>
              <a:rPr lang="en-GB" dirty="0" smtClean="0"/>
              <a:t> and </a:t>
            </a:r>
            <a:r>
              <a:rPr lang="en-GB" i="1" dirty="0" smtClean="0">
                <a:solidFill>
                  <a:srgbClr val="FF0000"/>
                </a:solidFill>
              </a:rPr>
              <a:t>Handwriting </a:t>
            </a:r>
            <a:r>
              <a:rPr lang="en-GB" dirty="0" smtClean="0">
                <a:solidFill>
                  <a:schemeClr val="tx1"/>
                </a:solidFill>
              </a:rPr>
              <a:t> - grammar, punctuation and spelling (phonics awareness and word building)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SPAG – spelling, punctuation and grammar skills lessons more usual due to new demands on pupils knowledge and understanding of a long glossary of associated words and </a:t>
            </a:r>
            <a:r>
              <a:rPr lang="en-GB" i="1" dirty="0" smtClean="0">
                <a:solidFill>
                  <a:srgbClr val="FF0000"/>
                </a:solidFill>
              </a:rPr>
              <a:t>testing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Writing – Composition – planning, drafting and writing, evaluating and editing, proof reading and finally </a:t>
            </a:r>
            <a:r>
              <a:rPr lang="en-GB" i="1" dirty="0" smtClean="0">
                <a:solidFill>
                  <a:srgbClr val="FF0000"/>
                </a:solidFill>
              </a:rPr>
              <a:t>reading aloud and sharing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330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assessment procedures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186382"/>
              </p:ext>
            </p:extLst>
          </p:nvPr>
        </p:nvGraphicFramePr>
        <p:xfrm>
          <a:off x="1752600" y="1395413"/>
          <a:ext cx="7010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Academic Year 2014 - 2015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Core subjects (E, M and 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Foundation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NC Tests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NC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National tests reflect old NC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NC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NC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NC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2640" y="4226560"/>
            <a:ext cx="6573520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2 are being taught under old and new NC Programmes of Study.</a:t>
            </a:r>
          </a:p>
          <a:p>
            <a:r>
              <a:rPr lang="en-GB" dirty="0" smtClean="0"/>
              <a:t>Year 2 are being tested under teacher assessment and classroom arrangements in reading, writing, maths and science.</a:t>
            </a:r>
          </a:p>
          <a:p>
            <a:r>
              <a:rPr lang="en-GB" dirty="0" smtClean="0"/>
              <a:t>Year 1 phonics screening remains unchanged.</a:t>
            </a:r>
          </a:p>
          <a:p>
            <a:r>
              <a:rPr lang="en-GB" dirty="0" smtClean="0"/>
              <a:t>Reception – EYFS Profile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85645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assessment procedures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84295"/>
              </p:ext>
            </p:extLst>
          </p:nvPr>
        </p:nvGraphicFramePr>
        <p:xfrm>
          <a:off x="1752600" y="1395413"/>
          <a:ext cx="7010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GB" dirty="0" smtClean="0"/>
                        <a:t>Academic Year 2015 - 2016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All subjects (core and foundation)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NC</a:t>
                      </a:r>
                      <a:r>
                        <a:rPr lang="en-GB" baseline="0" dirty="0" smtClean="0"/>
                        <a:t> Tests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NC</a:t>
                      </a:r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National tests will reflect new NC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NC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4368800"/>
            <a:ext cx="6644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2 </a:t>
            </a:r>
            <a:r>
              <a:rPr lang="en-GB" dirty="0" smtClean="0"/>
              <a:t>will be </a:t>
            </a:r>
            <a:r>
              <a:rPr lang="en-GB" dirty="0"/>
              <a:t>taught </a:t>
            </a:r>
            <a:r>
              <a:rPr lang="en-GB" dirty="0" smtClean="0"/>
              <a:t>under new </a:t>
            </a:r>
            <a:r>
              <a:rPr lang="en-GB" dirty="0"/>
              <a:t>NC Programmes of </a:t>
            </a:r>
            <a:r>
              <a:rPr lang="en-GB" dirty="0" smtClean="0"/>
              <a:t>Study along with all other year groups.</a:t>
            </a:r>
            <a:endParaRPr lang="en-GB" dirty="0"/>
          </a:p>
          <a:p>
            <a:r>
              <a:rPr lang="en-GB" dirty="0"/>
              <a:t>Year 2 are being tested under teacher assessment and classroom arrangements in reading, writing, </a:t>
            </a:r>
            <a:r>
              <a:rPr lang="en-GB" dirty="0" smtClean="0"/>
              <a:t>SPAG, maths </a:t>
            </a:r>
            <a:r>
              <a:rPr lang="en-GB" dirty="0"/>
              <a:t>and science.</a:t>
            </a:r>
          </a:p>
          <a:p>
            <a:r>
              <a:rPr lang="en-GB" dirty="0"/>
              <a:t>Year 1 phonics screening remains </a:t>
            </a:r>
            <a:r>
              <a:rPr lang="en-GB" dirty="0" smtClean="0"/>
              <a:t>unchanged (we think!)</a:t>
            </a:r>
          </a:p>
          <a:p>
            <a:r>
              <a:rPr lang="en-GB" dirty="0" smtClean="0"/>
              <a:t>Reception – EYFS Profile will no longer be compulsory from September 2016 – replaced by RBA (not mandatory!)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0362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935</Words>
  <Application>Microsoft Office PowerPoint</Application>
  <PresentationFormat>On-screen Show (4:3)</PresentationFormat>
  <Paragraphs>97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01158951</vt:lpstr>
      <vt:lpstr>Assessing without levels…</vt:lpstr>
      <vt:lpstr>Aims of the Evening</vt:lpstr>
      <vt:lpstr>Old to New Curriculum</vt:lpstr>
      <vt:lpstr>Old to New Curriculum</vt:lpstr>
      <vt:lpstr>Old to New Curriculum</vt:lpstr>
      <vt:lpstr>Old to New Curriculum</vt:lpstr>
      <vt:lpstr>Old to New Curriculum</vt:lpstr>
      <vt:lpstr>Current assessment procedures</vt:lpstr>
      <vt:lpstr>Future assessment procedures</vt:lpstr>
      <vt:lpstr>Age Related Expectations (ARE)</vt:lpstr>
      <vt:lpstr>Information sharing with parents</vt:lpstr>
      <vt:lpstr>Information sharing with parents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 presentation</dc:title>
  <dc:creator>lparkes</dc:creator>
  <cp:lastModifiedBy>secretary</cp:lastModifiedBy>
  <cp:revision>96</cp:revision>
  <cp:lastPrinted>2015-03-09T15:29:06Z</cp:lastPrinted>
  <dcterms:modified xsi:type="dcterms:W3CDTF">2015-09-29T13:46:25Z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