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2"/>
  </p:sldMasterIdLst>
  <p:notesMasterIdLst>
    <p:notesMasterId r:id="rId14"/>
  </p:notesMasterIdLst>
  <p:handoutMasterIdLst>
    <p:handoutMasterId r:id="rId15"/>
  </p:handoutMasterIdLst>
  <p:sldIdLst>
    <p:sldId id="256" r:id="rId3"/>
    <p:sldId id="268" r:id="rId4"/>
    <p:sldId id="269" r:id="rId5"/>
    <p:sldId id="273" r:id="rId6"/>
    <p:sldId id="274" r:id="rId7"/>
    <p:sldId id="270" r:id="rId8"/>
    <p:sldId id="275" r:id="rId9"/>
    <p:sldId id="276" r:id="rId10"/>
    <p:sldId id="271" r:id="rId11"/>
    <p:sldId id="272" r:id="rId12"/>
    <p:sldId id="277" r:id="rId13"/>
  </p:sldIdLst>
  <p:sldSz cx="9144000" cy="6858000" type="screen4x3"/>
  <p:notesSz cx="6797675" cy="9926638"/>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FF"/>
    <a:srgbClr val="FF99FF"/>
    <a:srgbClr val="FF3399"/>
    <a:srgbClr val="00FFCC"/>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26" autoAdjust="0"/>
    <p:restoredTop sz="94836" autoAdjust="0"/>
  </p:normalViewPr>
  <p:slideViewPr>
    <p:cSldViewPr snapToGrid="0">
      <p:cViewPr varScale="1">
        <p:scale>
          <a:sx n="56" d="100"/>
          <a:sy n="56" d="100"/>
        </p:scale>
        <p:origin x="11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8056"/>
          </a:xfrm>
          <a:prstGeom prst="rect">
            <a:avLst/>
          </a:prstGeom>
        </p:spPr>
        <p:txBody>
          <a:bodyPr vert="horz" lIns="95563" tIns="47781" rIns="95563" bIns="47781" rtlCol="0"/>
          <a:lstStyle>
            <a:lvl1pPr algn="l">
              <a:defRPr sz="1300"/>
            </a:lvl1pPr>
          </a:lstStyle>
          <a:p>
            <a:endParaRPr lang="en-GB"/>
          </a:p>
        </p:txBody>
      </p:sp>
      <p:sp>
        <p:nvSpPr>
          <p:cNvPr id="3" name="Date Placeholder 2"/>
          <p:cNvSpPr>
            <a:spLocks noGrp="1"/>
          </p:cNvSpPr>
          <p:nvPr>
            <p:ph type="dt" sz="quarter" idx="1"/>
          </p:nvPr>
        </p:nvSpPr>
        <p:spPr>
          <a:xfrm>
            <a:off x="3850443" y="0"/>
            <a:ext cx="2945660" cy="498056"/>
          </a:xfrm>
          <a:prstGeom prst="rect">
            <a:avLst/>
          </a:prstGeom>
        </p:spPr>
        <p:txBody>
          <a:bodyPr vert="horz" lIns="95563" tIns="47781" rIns="95563" bIns="47781" rtlCol="0"/>
          <a:lstStyle>
            <a:lvl1pPr algn="r">
              <a:defRPr sz="1300"/>
            </a:lvl1pPr>
          </a:lstStyle>
          <a:p>
            <a:fld id="{9292B681-04E0-47AB-B634-14FC69432BCB}" type="datetimeFigureOut">
              <a:rPr lang="en-GB" smtClean="0"/>
              <a:pPr/>
              <a:t>09/12/2016</a:t>
            </a:fld>
            <a:endParaRPr lang="en-GB"/>
          </a:p>
        </p:txBody>
      </p:sp>
      <p:sp>
        <p:nvSpPr>
          <p:cNvPr id="4" name="Footer Placeholder 3"/>
          <p:cNvSpPr>
            <a:spLocks noGrp="1"/>
          </p:cNvSpPr>
          <p:nvPr>
            <p:ph type="ftr" sz="quarter" idx="2"/>
          </p:nvPr>
        </p:nvSpPr>
        <p:spPr>
          <a:xfrm>
            <a:off x="0" y="9428584"/>
            <a:ext cx="2945660" cy="498055"/>
          </a:xfrm>
          <a:prstGeom prst="rect">
            <a:avLst/>
          </a:prstGeom>
        </p:spPr>
        <p:txBody>
          <a:bodyPr vert="horz" lIns="95563" tIns="47781" rIns="95563" bIns="47781" rtlCol="0" anchor="b"/>
          <a:lstStyle>
            <a:lvl1pPr algn="l">
              <a:defRPr sz="1300"/>
            </a:lvl1pPr>
          </a:lstStyle>
          <a:p>
            <a:endParaRPr lang="en-GB"/>
          </a:p>
        </p:txBody>
      </p:sp>
      <p:sp>
        <p:nvSpPr>
          <p:cNvPr id="5" name="Slide Number Placeholder 4"/>
          <p:cNvSpPr>
            <a:spLocks noGrp="1"/>
          </p:cNvSpPr>
          <p:nvPr>
            <p:ph type="sldNum" sz="quarter" idx="3"/>
          </p:nvPr>
        </p:nvSpPr>
        <p:spPr>
          <a:xfrm>
            <a:off x="3850443" y="9428584"/>
            <a:ext cx="2945660" cy="498055"/>
          </a:xfrm>
          <a:prstGeom prst="rect">
            <a:avLst/>
          </a:prstGeom>
        </p:spPr>
        <p:txBody>
          <a:bodyPr vert="horz" lIns="95563" tIns="47781" rIns="95563" bIns="47781" rtlCol="0" anchor="b"/>
          <a:lstStyle>
            <a:lvl1pPr algn="r">
              <a:defRPr sz="1300"/>
            </a:lvl1pPr>
          </a:lstStyle>
          <a:p>
            <a:fld id="{6E4E5ED5-39F9-41C6-975D-860FE94EBCA1}" type="slidenum">
              <a:rPr lang="en-GB" smtClean="0"/>
              <a:pPr/>
              <a:t>‹#›</a:t>
            </a:fld>
            <a:endParaRPr lang="en-GB"/>
          </a:p>
        </p:txBody>
      </p:sp>
    </p:spTree>
    <p:extLst>
      <p:ext uri="{BB962C8B-B14F-4D97-AF65-F5344CB8AC3E}">
        <p14:creationId xmlns:p14="http://schemas.microsoft.com/office/powerpoint/2010/main" val="4047557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566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3" tIns="47781" rIns="95563" bIns="47781" numCol="1" anchor="t" anchorCtr="0" compatLnSpc="1">
            <a:prstTxWarp prst="textNoShape">
              <a:avLst/>
            </a:prstTxWarp>
          </a:bodyPr>
          <a:lstStyle>
            <a:lvl1pPr>
              <a:lnSpc>
                <a:spcPct val="100000"/>
              </a:lnSpc>
              <a:spcBef>
                <a:spcPct val="0"/>
              </a:spcBef>
              <a:defRPr sz="1300"/>
            </a:lvl1pPr>
          </a:lstStyle>
          <a:p>
            <a:endParaRPr lang="en-US" dirty="0"/>
          </a:p>
        </p:txBody>
      </p:sp>
      <p:sp>
        <p:nvSpPr>
          <p:cNvPr id="61443" name="Rectangle 3"/>
          <p:cNvSpPr>
            <a:spLocks noGrp="1" noChangeArrowheads="1"/>
          </p:cNvSpPr>
          <p:nvPr>
            <p:ph type="dt" idx="1"/>
          </p:nvPr>
        </p:nvSpPr>
        <p:spPr bwMode="auto">
          <a:xfrm>
            <a:off x="3850443" y="0"/>
            <a:ext cx="294566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3" tIns="47781" rIns="95563" bIns="47781" numCol="1" anchor="t" anchorCtr="0" compatLnSpc="1">
            <a:prstTxWarp prst="textNoShape">
              <a:avLst/>
            </a:prstTxWarp>
          </a:bodyPr>
          <a:lstStyle>
            <a:lvl1pPr algn="r">
              <a:lnSpc>
                <a:spcPct val="100000"/>
              </a:lnSpc>
              <a:spcBef>
                <a:spcPct val="0"/>
              </a:spcBef>
              <a:defRPr sz="1300"/>
            </a:lvl1pPr>
          </a:lstStyle>
          <a:p>
            <a:endParaRPr lang="en-US" dirty="0"/>
          </a:p>
        </p:txBody>
      </p:sp>
      <p:sp>
        <p:nvSpPr>
          <p:cNvPr id="61444" name="Rectangle 4"/>
          <p:cNvSpPr>
            <a:spLocks noGrp="1" noRot="1" noChangeAspect="1" noChangeArrowheads="1" noTextEdit="1"/>
          </p:cNvSpPr>
          <p:nvPr>
            <p:ph type="sldImg" idx="2"/>
          </p:nvPr>
        </p:nvSpPr>
        <p:spPr bwMode="auto">
          <a:xfrm>
            <a:off x="919163" y="744538"/>
            <a:ext cx="4959350" cy="37211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3" tIns="47781" rIns="95563" bIns="4778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9428584"/>
            <a:ext cx="294566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3" tIns="47781" rIns="95563" bIns="47781" numCol="1" anchor="b" anchorCtr="0" compatLnSpc="1">
            <a:prstTxWarp prst="textNoShape">
              <a:avLst/>
            </a:prstTxWarp>
          </a:bodyPr>
          <a:lstStyle>
            <a:lvl1pPr>
              <a:lnSpc>
                <a:spcPct val="100000"/>
              </a:lnSpc>
              <a:spcBef>
                <a:spcPct val="0"/>
              </a:spcBef>
              <a:defRPr sz="1300"/>
            </a:lvl1pPr>
          </a:lstStyle>
          <a:p>
            <a:endParaRPr lang="en-US" dirty="0"/>
          </a:p>
        </p:txBody>
      </p:sp>
      <p:sp>
        <p:nvSpPr>
          <p:cNvPr id="61447" name="Rectangle 7"/>
          <p:cNvSpPr>
            <a:spLocks noGrp="1" noChangeArrowheads="1"/>
          </p:cNvSpPr>
          <p:nvPr>
            <p:ph type="sldNum" sz="quarter" idx="5"/>
          </p:nvPr>
        </p:nvSpPr>
        <p:spPr bwMode="auto">
          <a:xfrm>
            <a:off x="3850443" y="9428584"/>
            <a:ext cx="294566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3" tIns="47781" rIns="95563" bIns="47781" numCol="1" anchor="b" anchorCtr="0" compatLnSpc="1">
            <a:prstTxWarp prst="textNoShape">
              <a:avLst/>
            </a:prstTxWarp>
          </a:bodyPr>
          <a:lstStyle>
            <a:lvl1pPr algn="r">
              <a:lnSpc>
                <a:spcPct val="100000"/>
              </a:lnSpc>
              <a:spcBef>
                <a:spcPct val="0"/>
              </a:spcBef>
              <a:defRPr sz="1300"/>
            </a:lvl1pPr>
          </a:lstStyle>
          <a:p>
            <a:fld id="{541191D7-EAA8-4D00-8B90-2FC6F2F34491}" type="slidenum">
              <a:rPr lang="en-US"/>
              <a:pPr/>
              <a:t>‹#›</a:t>
            </a:fld>
            <a:endParaRPr lang="en-US" dirty="0"/>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dirty="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dirty="0"/>
          </a:p>
        </p:txBody>
      </p:sp>
    </p:spTree>
    <p:extLst>
      <p:ext uri="{BB962C8B-B14F-4D97-AF65-F5344CB8AC3E}">
        <p14:creationId xmlns:p14="http://schemas.microsoft.com/office/powerpoint/2010/main" val="608118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pPr lvl="0"/>
            <a:r>
              <a:rPr lang="en-US" noProof="0" dirty="0" smtClean="0"/>
              <a:t>Click to edit Master title style</a:t>
            </a:r>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pPr lvl="0"/>
            <a:r>
              <a:rPr lang="en-US" noProof="0" smtClean="0"/>
              <a:t>Click to edit Master subtitle style</a:t>
            </a:r>
          </a:p>
        </p:txBody>
      </p:sp>
      <p:sp>
        <p:nvSpPr>
          <p:cNvPr id="53252" name="Rectangle 4"/>
          <p:cNvSpPr>
            <a:spLocks noGrp="1" noChangeArrowheads="1"/>
          </p:cNvSpPr>
          <p:nvPr>
            <p:ph type="dt" sz="half" idx="2"/>
          </p:nvPr>
        </p:nvSpPr>
        <p:spPr>
          <a:xfrm>
            <a:off x="304800" y="6400800"/>
            <a:ext cx="1905000" cy="457200"/>
          </a:xfrm>
        </p:spPr>
        <p:txBody>
          <a:bodyPr/>
          <a:lstStyle>
            <a:lvl1pPr>
              <a:defRPr>
                <a:latin typeface="+mn-lt"/>
              </a:defRPr>
            </a:lvl1pPr>
          </a:lstStyle>
          <a:p>
            <a:endParaRPr lang="en-US" dirty="0"/>
          </a:p>
        </p:txBody>
      </p:sp>
      <p:sp>
        <p:nvSpPr>
          <p:cNvPr id="53253" name="Rectangle 5"/>
          <p:cNvSpPr>
            <a:spLocks noGrp="1" noChangeArrowheads="1"/>
          </p:cNvSpPr>
          <p:nvPr>
            <p:ph type="ftr" sz="quarter" idx="3"/>
          </p:nvPr>
        </p:nvSpPr>
        <p:spPr>
          <a:xfrm>
            <a:off x="3505200" y="6400800"/>
            <a:ext cx="2895600" cy="457200"/>
          </a:xfrm>
        </p:spPr>
        <p:txBody>
          <a:bodyPr/>
          <a:lstStyle>
            <a:lvl1pPr>
              <a:defRPr>
                <a:latin typeface="+mn-lt"/>
              </a:defRPr>
            </a:lvl1pPr>
          </a:lstStyle>
          <a:p>
            <a:endParaRPr lang="en-US" dirty="0"/>
          </a:p>
        </p:txBody>
      </p:sp>
      <p:sp>
        <p:nvSpPr>
          <p:cNvPr id="53254" name="Rectangle 6"/>
          <p:cNvSpPr>
            <a:spLocks noGrp="1" noChangeArrowheads="1"/>
          </p:cNvSpPr>
          <p:nvPr>
            <p:ph type="sldNum" sz="quarter" idx="4"/>
          </p:nvPr>
        </p:nvSpPr>
        <p:spPr>
          <a:xfrm>
            <a:off x="6934200" y="6400800"/>
            <a:ext cx="1905000" cy="457200"/>
          </a:xfrm>
        </p:spPr>
        <p:txBody>
          <a:bodyPr/>
          <a:lstStyle>
            <a:lvl1pPr>
              <a:defRPr>
                <a:latin typeface="+mn-lt"/>
              </a:defRPr>
            </a:lvl1pPr>
          </a:lstStyle>
          <a:p>
            <a:fld id="{80B0D17D-2647-4266-9487-0CA541A3FAFE}"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7A8B10A-B675-4087-9034-9B2183FA19D1}" type="slidenum">
              <a:rPr lang="en-US"/>
              <a:pPr/>
              <a:t>‹#›</a:t>
            </a:fld>
            <a:endParaRPr lang="en-US" dirty="0"/>
          </a:p>
        </p:txBody>
      </p:sp>
    </p:spTree>
    <p:extLst>
      <p:ext uri="{BB962C8B-B14F-4D97-AF65-F5344CB8AC3E}">
        <p14:creationId xmlns:p14="http://schemas.microsoft.com/office/powerpoint/2010/main" val="2128428508"/>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4BD3488-233A-4527-AB2B-86B08BC2E42E}" type="slidenum">
              <a:rPr lang="en-US"/>
              <a:pPr/>
              <a:t>‹#›</a:t>
            </a:fld>
            <a:endParaRPr lang="en-US" dirty="0"/>
          </a:p>
        </p:txBody>
      </p:sp>
    </p:spTree>
    <p:extLst>
      <p:ext uri="{BB962C8B-B14F-4D97-AF65-F5344CB8AC3E}">
        <p14:creationId xmlns:p14="http://schemas.microsoft.com/office/powerpoint/2010/main" val="264285423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3F9DD91-C94B-4410-B8E2-C31341F4D57B}" type="slidenum">
              <a:rPr lang="en-US"/>
              <a:pPr/>
              <a:t>‹#›</a:t>
            </a:fld>
            <a:endParaRPr lang="en-US" dirty="0"/>
          </a:p>
        </p:txBody>
      </p:sp>
    </p:spTree>
    <p:extLst>
      <p:ext uri="{BB962C8B-B14F-4D97-AF65-F5344CB8AC3E}">
        <p14:creationId xmlns:p14="http://schemas.microsoft.com/office/powerpoint/2010/main" val="258871002"/>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95449" y="4406900"/>
            <a:ext cx="679926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695449" y="2906713"/>
            <a:ext cx="67992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99CDFB7-BA1E-400C-A6DB-42D5818B1DD6}" type="slidenum">
              <a:rPr lang="en-US"/>
              <a:pPr/>
              <a:t>‹#›</a:t>
            </a:fld>
            <a:endParaRPr lang="en-US" dirty="0"/>
          </a:p>
        </p:txBody>
      </p:sp>
    </p:spTree>
    <p:extLst>
      <p:ext uri="{BB962C8B-B14F-4D97-AF65-F5344CB8AC3E}">
        <p14:creationId xmlns:p14="http://schemas.microsoft.com/office/powerpoint/2010/main" val="2920009286"/>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971D494-68BC-407F-AF65-AB0F97113BB5}" type="slidenum">
              <a:rPr lang="en-US"/>
              <a:pPr/>
              <a:t>‹#›</a:t>
            </a:fld>
            <a:endParaRPr lang="en-US" dirty="0"/>
          </a:p>
        </p:txBody>
      </p:sp>
    </p:spTree>
    <p:extLst>
      <p:ext uri="{BB962C8B-B14F-4D97-AF65-F5344CB8AC3E}">
        <p14:creationId xmlns:p14="http://schemas.microsoft.com/office/powerpoint/2010/main" val="316694676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57324" y="274638"/>
            <a:ext cx="722947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57324" y="1535113"/>
            <a:ext cx="34575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57324" y="2174875"/>
            <a:ext cx="34671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4925" y="1535113"/>
            <a:ext cx="35718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114925" y="2174875"/>
            <a:ext cx="35718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A3E3192-E4CE-48D6-A6F2-6D2A272381B1}" type="slidenum">
              <a:rPr lang="en-US"/>
              <a:pPr/>
              <a:t>‹#›</a:t>
            </a:fld>
            <a:endParaRPr lang="en-US" dirty="0"/>
          </a:p>
        </p:txBody>
      </p:sp>
    </p:spTree>
    <p:extLst>
      <p:ext uri="{BB962C8B-B14F-4D97-AF65-F5344CB8AC3E}">
        <p14:creationId xmlns:p14="http://schemas.microsoft.com/office/powerpoint/2010/main" val="140955933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5CD38FEF-6213-4598-919E-2C5D33C16990}" type="slidenum">
              <a:rPr lang="en-US"/>
              <a:pPr/>
              <a:t>‹#›</a:t>
            </a:fld>
            <a:endParaRPr lang="en-US" dirty="0"/>
          </a:p>
        </p:txBody>
      </p:sp>
    </p:spTree>
    <p:extLst>
      <p:ext uri="{BB962C8B-B14F-4D97-AF65-F5344CB8AC3E}">
        <p14:creationId xmlns:p14="http://schemas.microsoft.com/office/powerpoint/2010/main" val="51797571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C3A107C3-E985-4DC2-8886-570CDD1DCD6B}" type="slidenum">
              <a:rPr lang="en-US"/>
              <a:pPr/>
              <a:t>‹#›</a:t>
            </a:fld>
            <a:endParaRPr lang="en-US" dirty="0"/>
          </a:p>
        </p:txBody>
      </p:sp>
    </p:spTree>
    <p:extLst>
      <p:ext uri="{BB962C8B-B14F-4D97-AF65-F5344CB8AC3E}">
        <p14:creationId xmlns:p14="http://schemas.microsoft.com/office/powerpoint/2010/main" val="3913871720"/>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637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403859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476375" y="144462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487DE84-1273-4261-A7F9-101789AABE14}" type="slidenum">
              <a:rPr lang="en-US"/>
              <a:pPr/>
              <a:t>‹#›</a:t>
            </a:fld>
            <a:endParaRPr lang="en-US" dirty="0"/>
          </a:p>
        </p:txBody>
      </p:sp>
    </p:spTree>
    <p:extLst>
      <p:ext uri="{BB962C8B-B14F-4D97-AF65-F5344CB8AC3E}">
        <p14:creationId xmlns:p14="http://schemas.microsoft.com/office/powerpoint/2010/main" val="361129793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418262"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7" y="612775"/>
            <a:ext cx="640873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64182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F84E99E-F311-4DF1-948C-EE093CE6CFF9}" type="slidenum">
              <a:rPr lang="en-US"/>
              <a:pPr/>
              <a:t>‹#›</a:t>
            </a:fld>
            <a:endParaRPr lang="en-US" dirty="0"/>
          </a:p>
        </p:txBody>
      </p:sp>
    </p:spTree>
    <p:extLst>
      <p:ext uri="{BB962C8B-B14F-4D97-AF65-F5344CB8AC3E}">
        <p14:creationId xmlns:p14="http://schemas.microsoft.com/office/powerpoint/2010/main" val="294762114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2227" name="Rectangle 3"/>
          <p:cNvSpPr>
            <a:spLocks noGrp="1" noChangeArrowheads="1"/>
          </p:cNvSpPr>
          <p:nvPr>
            <p:ph type="body" idx="1"/>
          </p:nvPr>
        </p:nvSpPr>
        <p:spPr bwMode="auto">
          <a:xfrm>
            <a:off x="1752600" y="1395413"/>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solidFill>
                  <a:schemeClr val="tx2"/>
                </a:solidFill>
                <a:latin typeface="+mn-lt"/>
              </a:defRPr>
            </a:lvl1pPr>
          </a:lstStyle>
          <a:p>
            <a:endParaRPr lang="en-US" dirty="0"/>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solidFill>
                  <a:schemeClr val="tx2"/>
                </a:solidFill>
                <a:latin typeface="+mn-lt"/>
              </a:defRPr>
            </a:lvl1pPr>
          </a:lstStyle>
          <a:p>
            <a:endParaRPr lang="en-US" dirty="0"/>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solidFill>
                  <a:schemeClr val="tx2"/>
                </a:solidFill>
                <a:latin typeface="+mn-lt"/>
              </a:defRPr>
            </a:lvl1pPr>
          </a:lstStyle>
          <a:p>
            <a:fld id="{DD1F01D4-9524-4813-B564-656FF752DF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accent1">
              <a:lumMod val="50000"/>
            </a:schemeClr>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atspapers.org.uk/SATs_Papers/KS1_English/English_2016/2016_KS1_English_Reading_Paper_1_reading_prompt_and_answer_booklet_PDFA.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bc.co.uk/cbeebies/grownups/help-your-child-try-new-thing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14388" y="1339850"/>
            <a:ext cx="7429500" cy="1143000"/>
          </a:xfrm>
        </p:spPr>
        <p:txBody>
          <a:bodyPr/>
          <a:lstStyle/>
          <a:p>
            <a:r>
              <a:rPr lang="en-US" sz="4400" dirty="0" smtClean="0">
                <a:effectLst>
                  <a:outerShdw blurRad="38100" dist="38100" dir="2700000" algn="tl">
                    <a:srgbClr val="000000">
                      <a:alpha val="43137"/>
                    </a:srgbClr>
                  </a:outerShdw>
                </a:effectLst>
                <a:latin typeface="+mn-lt"/>
              </a:rPr>
              <a:t>Parent Forum Evening</a:t>
            </a:r>
            <a:endParaRPr lang="en-US" sz="4400" dirty="0">
              <a:effectLst>
                <a:outerShdw blurRad="38100" dist="38100" dir="2700000" algn="tl">
                  <a:srgbClr val="000000">
                    <a:alpha val="43137"/>
                  </a:srgbClr>
                </a:outerShdw>
              </a:effectLst>
              <a:latin typeface="+mn-lt"/>
            </a:endParaRPr>
          </a:p>
        </p:txBody>
      </p:sp>
      <p:sp>
        <p:nvSpPr>
          <p:cNvPr id="2051" name="Rectangle 3"/>
          <p:cNvSpPr>
            <a:spLocks noGrp="1" noChangeArrowheads="1"/>
          </p:cNvSpPr>
          <p:nvPr>
            <p:ph type="subTitle" idx="1"/>
          </p:nvPr>
        </p:nvSpPr>
        <p:spPr>
          <a:xfrm>
            <a:off x="2265681" y="2512060"/>
            <a:ext cx="5933440" cy="1572260"/>
          </a:xfrm>
        </p:spPr>
        <p:txBody>
          <a:bodyPr/>
          <a:lstStyle/>
          <a:p>
            <a:pPr algn="ctr">
              <a:spcBef>
                <a:spcPct val="0"/>
              </a:spcBef>
            </a:pPr>
            <a:r>
              <a:rPr lang="en-US" sz="2800" b="1" i="1" dirty="0" smtClean="0">
                <a:solidFill>
                  <a:srgbClr val="FF0000"/>
                </a:solidFill>
              </a:rPr>
              <a:t>Every Day, a Learning Journey</a:t>
            </a:r>
          </a:p>
          <a:p>
            <a:pPr algn="ctr">
              <a:spcBef>
                <a:spcPct val="0"/>
              </a:spcBef>
            </a:pPr>
            <a:endParaRPr lang="en-US" sz="2800" b="1" dirty="0" smtClean="0"/>
          </a:p>
          <a:p>
            <a:pPr algn="ctr">
              <a:spcBef>
                <a:spcPct val="0"/>
              </a:spcBef>
            </a:pPr>
            <a:r>
              <a:rPr lang="en-US" sz="2800" b="1" dirty="0" smtClean="0"/>
              <a:t>Wednesday </a:t>
            </a:r>
            <a:r>
              <a:rPr lang="en-US" sz="2800" b="1"/>
              <a:t>7</a:t>
            </a:r>
            <a:r>
              <a:rPr lang="en-US" sz="2800" b="1" baseline="30000" smtClean="0"/>
              <a:t>th</a:t>
            </a:r>
            <a:r>
              <a:rPr lang="en-US" sz="2800" b="1" smtClean="0"/>
              <a:t> December </a:t>
            </a:r>
            <a:r>
              <a:rPr lang="en-US" sz="2800" b="1" dirty="0" smtClean="0"/>
              <a:t>2016</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Homework</a:t>
            </a:r>
            <a:endParaRPr lang="en-GB" dirty="0"/>
          </a:p>
        </p:txBody>
      </p:sp>
      <p:sp>
        <p:nvSpPr>
          <p:cNvPr id="3" name="Content Placeholder 2"/>
          <p:cNvSpPr>
            <a:spLocks noGrp="1"/>
          </p:cNvSpPr>
          <p:nvPr>
            <p:ph idx="1"/>
          </p:nvPr>
        </p:nvSpPr>
        <p:spPr>
          <a:xfrm>
            <a:off x="1752600" y="1395412"/>
            <a:ext cx="7147560" cy="5228907"/>
          </a:xfrm>
        </p:spPr>
        <p:txBody>
          <a:bodyPr/>
          <a:lstStyle/>
          <a:p>
            <a:r>
              <a:rPr lang="en-GB" sz="1600" dirty="0" smtClean="0"/>
              <a:t>Reception – focus on phonics and reading but also provide maths and other useful packs</a:t>
            </a:r>
          </a:p>
          <a:p>
            <a:r>
              <a:rPr lang="en-GB" sz="1600" dirty="0" smtClean="0"/>
              <a:t>Year 1 and Year 2 – reading, spellings and either maths or English (writing focus) each week.  Occasionally other projects or tasks to complete.</a:t>
            </a:r>
          </a:p>
          <a:p>
            <a:r>
              <a:rPr lang="en-GB" sz="1600" dirty="0" smtClean="0"/>
              <a:t>Year 3 and 4 – reading, spellings and either maths or English (writing focus) each week.  Occasionally other projects or tasks to complete.</a:t>
            </a:r>
          </a:p>
          <a:p>
            <a:r>
              <a:rPr lang="en-GB" sz="1600" dirty="0" smtClean="0"/>
              <a:t>Areas addressed – </a:t>
            </a:r>
          </a:p>
          <a:p>
            <a:r>
              <a:rPr lang="en-GB" sz="1600" dirty="0" smtClean="0"/>
              <a:t>Set days of giving homework out and handing in of homework known by parents and children.</a:t>
            </a:r>
          </a:p>
          <a:p>
            <a:r>
              <a:rPr lang="en-GB" sz="1600" dirty="0" smtClean="0"/>
              <a:t>Longer tasks are clearly explained to enable parents to support their child.</a:t>
            </a:r>
          </a:p>
          <a:p>
            <a:r>
              <a:rPr lang="en-GB" sz="1600" dirty="0" smtClean="0"/>
              <a:t>Parents are encouraged to put short comments, for example, ‘needed support’, ‘found this challenging or easy’.</a:t>
            </a:r>
          </a:p>
          <a:p>
            <a:endParaRPr lang="en-GB" sz="1600" dirty="0"/>
          </a:p>
        </p:txBody>
      </p:sp>
    </p:spTree>
    <p:extLst>
      <p:ext uri="{BB962C8B-B14F-4D97-AF65-F5344CB8AC3E}">
        <p14:creationId xmlns:p14="http://schemas.microsoft.com/office/powerpoint/2010/main" val="387214973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Questions?</a:t>
            </a:r>
            <a:endParaRPr lang="en-GB" dirty="0"/>
          </a:p>
        </p:txBody>
      </p:sp>
      <p:sp>
        <p:nvSpPr>
          <p:cNvPr id="3" name="Content Placeholder 2"/>
          <p:cNvSpPr>
            <a:spLocks noGrp="1"/>
          </p:cNvSpPr>
          <p:nvPr>
            <p:ph idx="1"/>
          </p:nvPr>
        </p:nvSpPr>
        <p:spPr>
          <a:xfrm>
            <a:off x="1752600" y="1395412"/>
            <a:ext cx="7147560" cy="5228907"/>
          </a:xfrm>
        </p:spPr>
        <p:txBody>
          <a:bodyPr/>
          <a:lstStyle/>
          <a:p>
            <a:endParaRPr lang="en-GB" sz="1600" dirty="0"/>
          </a:p>
        </p:txBody>
      </p:sp>
    </p:spTree>
    <p:extLst>
      <p:ext uri="{BB962C8B-B14F-4D97-AF65-F5344CB8AC3E}">
        <p14:creationId xmlns:p14="http://schemas.microsoft.com/office/powerpoint/2010/main" val="204635706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mn-lt"/>
              </a:rPr>
              <a:t>Agenda for the Evening</a:t>
            </a:r>
            <a:endParaRPr lang="en-GB" dirty="0">
              <a:latin typeface="+mn-lt"/>
            </a:endParaRPr>
          </a:p>
        </p:txBody>
      </p:sp>
      <p:sp>
        <p:nvSpPr>
          <p:cNvPr id="3" name="Content Placeholder 2"/>
          <p:cNvSpPr>
            <a:spLocks noGrp="1"/>
          </p:cNvSpPr>
          <p:nvPr>
            <p:ph idx="1"/>
          </p:nvPr>
        </p:nvSpPr>
        <p:spPr>
          <a:xfrm>
            <a:off x="1752600" y="1395412"/>
            <a:ext cx="7010400" cy="5056187"/>
          </a:xfrm>
        </p:spPr>
        <p:txBody>
          <a:bodyPr/>
          <a:lstStyle/>
          <a:p>
            <a:r>
              <a:rPr lang="en-GB" dirty="0" smtClean="0"/>
              <a:t>Reading and writing – whole school community engagement</a:t>
            </a:r>
          </a:p>
          <a:p>
            <a:r>
              <a:rPr lang="en-GB" dirty="0" smtClean="0"/>
              <a:t>Building resilient children – greater focus on character building opportunities</a:t>
            </a:r>
          </a:p>
          <a:p>
            <a:r>
              <a:rPr lang="en-GB" dirty="0" smtClean="0"/>
              <a:t>School development plan discussions</a:t>
            </a:r>
          </a:p>
          <a:p>
            <a:r>
              <a:rPr lang="en-GB" dirty="0" smtClean="0"/>
              <a:t>Homework – purpose, length and format (reflecting on last year’s points and changes made within school)</a:t>
            </a:r>
            <a:endParaRPr lang="en-GB"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0" y="304800"/>
            <a:ext cx="7299960" cy="838200"/>
          </a:xfrm>
        </p:spPr>
        <p:txBody>
          <a:bodyPr/>
          <a:lstStyle/>
          <a:p>
            <a:pPr algn="ctr"/>
            <a:r>
              <a:rPr lang="en-GB" dirty="0" smtClean="0"/>
              <a:t>Reading and Writing Engagement</a:t>
            </a:r>
            <a:endParaRPr lang="en-GB" dirty="0"/>
          </a:p>
        </p:txBody>
      </p:sp>
      <p:sp>
        <p:nvSpPr>
          <p:cNvPr id="3" name="Content Placeholder 2"/>
          <p:cNvSpPr>
            <a:spLocks noGrp="1"/>
          </p:cNvSpPr>
          <p:nvPr>
            <p:ph idx="1"/>
          </p:nvPr>
        </p:nvSpPr>
        <p:spPr>
          <a:xfrm>
            <a:off x="1752600" y="1395412"/>
            <a:ext cx="7010400" cy="5056187"/>
          </a:xfrm>
        </p:spPr>
        <p:txBody>
          <a:bodyPr/>
          <a:lstStyle/>
          <a:p>
            <a:pPr>
              <a:buFont typeface="Arial" panose="020B0604020202020204" pitchFamily="34" charset="0"/>
              <a:buChar char="•"/>
            </a:pPr>
            <a:r>
              <a:rPr lang="en-GB" dirty="0" smtClean="0"/>
              <a:t>Greater focus on reading – sequences of learning</a:t>
            </a:r>
          </a:p>
          <a:p>
            <a:pPr>
              <a:buFont typeface="Arial" panose="020B0604020202020204" pitchFamily="34" charset="0"/>
              <a:buChar char="•"/>
            </a:pPr>
            <a:r>
              <a:rPr lang="en-GB" dirty="0" smtClean="0"/>
              <a:t>‘Reading into writing’ teaching approach</a:t>
            </a:r>
          </a:p>
          <a:p>
            <a:pPr>
              <a:buFont typeface="Arial" panose="020B0604020202020204" pitchFamily="34" charset="0"/>
              <a:buChar char="•"/>
            </a:pPr>
            <a:r>
              <a:rPr lang="en-GB" dirty="0" smtClean="0"/>
              <a:t>Comprehension skills – much higher expectations</a:t>
            </a:r>
          </a:p>
          <a:p>
            <a:pPr>
              <a:buFont typeface="Arial" panose="020B0604020202020204" pitchFamily="34" charset="0"/>
              <a:buChar char="•"/>
            </a:pPr>
            <a:r>
              <a:rPr lang="en-GB" dirty="0" smtClean="0"/>
              <a:t>SPAG skills within independent work</a:t>
            </a:r>
          </a:p>
          <a:p>
            <a:pPr>
              <a:buFont typeface="Arial" panose="020B0604020202020204" pitchFamily="34" charset="0"/>
              <a:buChar char="•"/>
            </a:pPr>
            <a:r>
              <a:rPr lang="en-GB" dirty="0" smtClean="0"/>
              <a:t>Bug Club and reading awards</a:t>
            </a:r>
          </a:p>
          <a:p>
            <a:pPr>
              <a:buFont typeface="Arial" panose="020B0604020202020204" pitchFamily="34" charset="0"/>
              <a:buChar char="•"/>
            </a:pPr>
            <a:r>
              <a:rPr lang="en-GB" dirty="0" smtClean="0"/>
              <a:t>Parental engagement and support</a:t>
            </a:r>
          </a:p>
          <a:p>
            <a:pPr marL="0" indent="0">
              <a:buNone/>
            </a:pPr>
            <a:endParaRPr lang="en-GB" dirty="0"/>
          </a:p>
        </p:txBody>
      </p:sp>
    </p:spTree>
    <p:extLst>
      <p:ext uri="{BB962C8B-B14F-4D97-AF65-F5344CB8AC3E}">
        <p14:creationId xmlns:p14="http://schemas.microsoft.com/office/powerpoint/2010/main" val="277578441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0" y="304800"/>
            <a:ext cx="7299960" cy="838200"/>
          </a:xfrm>
        </p:spPr>
        <p:txBody>
          <a:bodyPr/>
          <a:lstStyle/>
          <a:p>
            <a:pPr algn="ctr"/>
            <a:r>
              <a:rPr lang="en-GB" dirty="0" smtClean="0"/>
              <a:t>Reading and Writing Engagement</a:t>
            </a:r>
            <a:endParaRPr lang="en-GB" dirty="0"/>
          </a:p>
        </p:txBody>
      </p:sp>
      <p:sp>
        <p:nvSpPr>
          <p:cNvPr id="3" name="Content Placeholder 2"/>
          <p:cNvSpPr>
            <a:spLocks noGrp="1"/>
          </p:cNvSpPr>
          <p:nvPr>
            <p:ph idx="1"/>
          </p:nvPr>
        </p:nvSpPr>
        <p:spPr>
          <a:xfrm>
            <a:off x="1752600" y="1395412"/>
            <a:ext cx="7010400" cy="5056187"/>
          </a:xfrm>
        </p:spPr>
        <p:txBody>
          <a:bodyPr/>
          <a:lstStyle/>
          <a:p>
            <a:pPr>
              <a:buFont typeface="Arial" panose="020B0604020202020204" pitchFamily="34" charset="0"/>
              <a:buChar char="•"/>
            </a:pPr>
            <a:r>
              <a:rPr lang="en-GB" dirty="0" smtClean="0"/>
              <a:t>Sequences of Learning – displayed on the class walls for the children to see how their learning will progress over the unit of work.</a:t>
            </a:r>
          </a:p>
          <a:p>
            <a:pPr>
              <a:buFont typeface="Arial" panose="020B0604020202020204" pitchFamily="34" charset="0"/>
              <a:buChar char="•"/>
            </a:pPr>
            <a:r>
              <a:rPr lang="en-GB" dirty="0" smtClean="0"/>
              <a:t>Focus is on reading into writing, much longer spent on reading, comprehension expectations are now much higher.</a:t>
            </a:r>
          </a:p>
          <a:p>
            <a:pPr>
              <a:buFont typeface="Arial" panose="020B0604020202020204" pitchFamily="34" charset="0"/>
              <a:buChar char="•"/>
            </a:pPr>
            <a:r>
              <a:rPr lang="en-GB" dirty="0">
                <a:hlinkClick r:id="rId2"/>
              </a:rPr>
              <a:t>http://</a:t>
            </a:r>
            <a:r>
              <a:rPr lang="en-GB" dirty="0" smtClean="0">
                <a:hlinkClick r:id="rId2"/>
              </a:rPr>
              <a:t>www.satspapers.org.uk/SATs_Papers/KS1_English/English_2016/2016_KS1_English_Reading_Paper_1_reading_prompt_and_answer_booklet_PDFA.pdf</a:t>
            </a:r>
            <a:endParaRPr lang="en-GB" dirty="0" smtClean="0"/>
          </a:p>
          <a:p>
            <a:pPr>
              <a:buFont typeface="Arial" panose="020B0604020202020204" pitchFamily="34" charset="0"/>
              <a:buChar char="•"/>
            </a:pPr>
            <a:endParaRPr lang="en-GB" dirty="0" smtClean="0"/>
          </a:p>
          <a:p>
            <a:pPr marL="0" indent="0">
              <a:buNone/>
            </a:pPr>
            <a:endParaRPr lang="en-GB" dirty="0"/>
          </a:p>
        </p:txBody>
      </p:sp>
    </p:spTree>
    <p:extLst>
      <p:ext uri="{BB962C8B-B14F-4D97-AF65-F5344CB8AC3E}">
        <p14:creationId xmlns:p14="http://schemas.microsoft.com/office/powerpoint/2010/main" val="425821008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0" y="304800"/>
            <a:ext cx="7299960" cy="838200"/>
          </a:xfrm>
        </p:spPr>
        <p:txBody>
          <a:bodyPr/>
          <a:lstStyle/>
          <a:p>
            <a:pPr algn="ctr"/>
            <a:r>
              <a:rPr lang="en-GB" dirty="0" smtClean="0"/>
              <a:t>Reading and Writing Engagement</a:t>
            </a:r>
            <a:endParaRPr lang="en-GB" dirty="0"/>
          </a:p>
        </p:txBody>
      </p:sp>
      <p:sp>
        <p:nvSpPr>
          <p:cNvPr id="3" name="Content Placeholder 2"/>
          <p:cNvSpPr>
            <a:spLocks noGrp="1"/>
          </p:cNvSpPr>
          <p:nvPr>
            <p:ph idx="1"/>
          </p:nvPr>
        </p:nvSpPr>
        <p:spPr>
          <a:xfrm>
            <a:off x="1752600" y="1395412"/>
            <a:ext cx="7010400" cy="5056187"/>
          </a:xfrm>
        </p:spPr>
        <p:txBody>
          <a:bodyPr/>
          <a:lstStyle/>
          <a:p>
            <a:pPr>
              <a:buFont typeface="Arial" panose="020B0604020202020204" pitchFamily="34" charset="0"/>
              <a:buChar char="•"/>
            </a:pPr>
            <a:r>
              <a:rPr lang="en-GB" dirty="0" smtClean="0"/>
              <a:t>Bug Club and reading awards are encouraging children to engage with reading but as with all activities the level of uptake does vary with some children accessing Bug Club 50+ times and having a silver star award to some children having never accessed Bug Club and not yet gained their bronze award.</a:t>
            </a:r>
          </a:p>
          <a:p>
            <a:pPr>
              <a:buFont typeface="Arial" panose="020B0604020202020204" pitchFamily="34" charset="0"/>
              <a:buChar char="•"/>
            </a:pPr>
            <a:r>
              <a:rPr lang="en-GB" dirty="0" smtClean="0"/>
              <a:t>For those children we will look at ways within school which allows them to access the same materials and gain the same rewards. </a:t>
            </a:r>
          </a:p>
        </p:txBody>
      </p:sp>
    </p:spTree>
    <p:extLst>
      <p:ext uri="{BB962C8B-B14F-4D97-AF65-F5344CB8AC3E}">
        <p14:creationId xmlns:p14="http://schemas.microsoft.com/office/powerpoint/2010/main" val="166912576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Building Resilience/Character</a:t>
            </a:r>
            <a:endParaRPr lang="en-GB" dirty="0"/>
          </a:p>
        </p:txBody>
      </p:sp>
      <p:sp>
        <p:nvSpPr>
          <p:cNvPr id="3" name="Content Placeholder 2"/>
          <p:cNvSpPr>
            <a:spLocks noGrp="1"/>
          </p:cNvSpPr>
          <p:nvPr>
            <p:ph idx="1"/>
          </p:nvPr>
        </p:nvSpPr>
        <p:spPr>
          <a:xfrm>
            <a:off x="1752600" y="1395412"/>
            <a:ext cx="7147560" cy="5228907"/>
          </a:xfrm>
        </p:spPr>
        <p:txBody>
          <a:bodyPr/>
          <a:lstStyle/>
          <a:p>
            <a:r>
              <a:rPr lang="en-GB" sz="2000" dirty="0" smtClean="0"/>
              <a:t>Preparation for Life in Modern Britain – 9 protected characteristics – looked at which ones apply to children in first schools and how we deliver these at Dodford.</a:t>
            </a:r>
          </a:p>
          <a:p>
            <a:r>
              <a:rPr lang="en-GB" sz="2000" dirty="0" smtClean="0"/>
              <a:t>P4C lessons now delivered weekly – some research has shown that P4C helped increase reading and maths progress as it improved questioning skills, how children created constructive arguments and they participated in reasoned discussion better.</a:t>
            </a:r>
          </a:p>
          <a:p>
            <a:r>
              <a:rPr lang="en-GB" sz="2000" dirty="0" smtClean="0"/>
              <a:t>SMSC breadth and balance reviewed annually.</a:t>
            </a:r>
          </a:p>
          <a:p>
            <a:r>
              <a:rPr lang="en-GB" sz="2000" dirty="0" smtClean="0"/>
              <a:t>Continue to strengthen Pupil Voice by more input into newsletters and the school website.</a:t>
            </a:r>
          </a:p>
          <a:p>
            <a:r>
              <a:rPr lang="en-GB" sz="2000" dirty="0" smtClean="0"/>
              <a:t>Mental health in children – mindfulness, yoga and other techniques are being explored to improve children’s state of mind and approach to the challenges they encounter.</a:t>
            </a:r>
          </a:p>
          <a:p>
            <a:endParaRPr lang="en-GB" sz="1600" dirty="0"/>
          </a:p>
        </p:txBody>
      </p:sp>
    </p:spTree>
    <p:extLst>
      <p:ext uri="{BB962C8B-B14F-4D97-AF65-F5344CB8AC3E}">
        <p14:creationId xmlns:p14="http://schemas.microsoft.com/office/powerpoint/2010/main" val="97016974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Building Resilience/Character</a:t>
            </a:r>
            <a:endParaRPr lang="en-GB" dirty="0"/>
          </a:p>
        </p:txBody>
      </p:sp>
      <p:sp>
        <p:nvSpPr>
          <p:cNvPr id="3" name="Content Placeholder 2"/>
          <p:cNvSpPr>
            <a:spLocks noGrp="1"/>
          </p:cNvSpPr>
          <p:nvPr>
            <p:ph idx="1"/>
          </p:nvPr>
        </p:nvSpPr>
        <p:spPr>
          <a:xfrm>
            <a:off x="1752600" y="1395412"/>
            <a:ext cx="7147560" cy="5228907"/>
          </a:xfrm>
        </p:spPr>
        <p:txBody>
          <a:bodyPr/>
          <a:lstStyle/>
          <a:p>
            <a:r>
              <a:rPr lang="en-GB" sz="1600" b="1" dirty="0"/>
              <a:t>Themes Of The </a:t>
            </a:r>
            <a:r>
              <a:rPr lang="en-GB" sz="1600" b="1" dirty="0" smtClean="0"/>
              <a:t>Mindfulness Curriculum are:</a:t>
            </a:r>
            <a:endParaRPr lang="en-GB" sz="1600" b="1" dirty="0"/>
          </a:p>
          <a:p>
            <a:r>
              <a:rPr lang="en-GB" sz="1600" dirty="0"/>
              <a:t>INTENTION </a:t>
            </a:r>
          </a:p>
          <a:p>
            <a:r>
              <a:rPr lang="en-GB" sz="1600" dirty="0"/>
              <a:t>refers to the inner decision to be mindful. This relies on </a:t>
            </a:r>
            <a:r>
              <a:rPr lang="en-GB" sz="1600" dirty="0" smtClean="0"/>
              <a:t>motivation. Children </a:t>
            </a:r>
            <a:r>
              <a:rPr lang="en-GB" sz="1600" dirty="0"/>
              <a:t>learn how the brain can change and grow and why paying attention to the present moment can be of benefit to them. </a:t>
            </a:r>
          </a:p>
          <a:p>
            <a:r>
              <a:rPr lang="en-GB" sz="1600" dirty="0"/>
              <a:t>ATTENTION </a:t>
            </a:r>
          </a:p>
          <a:p>
            <a:r>
              <a:rPr lang="en-GB" sz="1600" dirty="0"/>
              <a:t>refers to the practice of bringing the attention back to the present </a:t>
            </a:r>
            <a:r>
              <a:rPr lang="en-GB" sz="1600" dirty="0" smtClean="0"/>
              <a:t>moment, how </a:t>
            </a:r>
            <a:r>
              <a:rPr lang="en-GB" sz="1600" dirty="0"/>
              <a:t>it’s key to our experience and how it tends to wander. </a:t>
            </a:r>
          </a:p>
          <a:p>
            <a:r>
              <a:rPr lang="en-GB" sz="1600" dirty="0"/>
              <a:t>ATTITUDE</a:t>
            </a:r>
          </a:p>
          <a:p>
            <a:r>
              <a:rPr lang="en-GB" sz="1600" dirty="0"/>
              <a:t>refers to the way we pay attention. C</a:t>
            </a:r>
            <a:r>
              <a:rPr lang="en-GB" sz="1600" dirty="0" smtClean="0"/>
              <a:t>hildren </a:t>
            </a:r>
            <a:r>
              <a:rPr lang="en-GB" sz="1600" dirty="0"/>
              <a:t>learn the value of non-reactivity</a:t>
            </a:r>
            <a:r>
              <a:rPr lang="en-GB" sz="1600" dirty="0" smtClean="0"/>
              <a:t>; </a:t>
            </a:r>
            <a:r>
              <a:rPr lang="en-GB" sz="1600" dirty="0"/>
              <a:t>learn how to cultivate the freshness of the beginner’s </a:t>
            </a:r>
            <a:r>
              <a:rPr lang="en-GB" sz="1600" dirty="0" smtClean="0"/>
              <a:t>mind and </a:t>
            </a:r>
            <a:r>
              <a:rPr lang="en-GB" sz="1600" dirty="0"/>
              <a:t>learn to develop their willpower and diligence. </a:t>
            </a:r>
          </a:p>
          <a:p>
            <a:endParaRPr lang="en-GB" sz="1600" dirty="0"/>
          </a:p>
        </p:txBody>
      </p:sp>
    </p:spTree>
    <p:extLst>
      <p:ext uri="{BB962C8B-B14F-4D97-AF65-F5344CB8AC3E}">
        <p14:creationId xmlns:p14="http://schemas.microsoft.com/office/powerpoint/2010/main" val="420759610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Building Resilience/Character</a:t>
            </a:r>
            <a:endParaRPr lang="en-GB" dirty="0"/>
          </a:p>
        </p:txBody>
      </p:sp>
      <p:sp>
        <p:nvSpPr>
          <p:cNvPr id="3" name="Content Placeholder 2"/>
          <p:cNvSpPr>
            <a:spLocks noGrp="1"/>
          </p:cNvSpPr>
          <p:nvPr>
            <p:ph idx="1"/>
          </p:nvPr>
        </p:nvSpPr>
        <p:spPr>
          <a:xfrm>
            <a:off x="1752600" y="1395412"/>
            <a:ext cx="7147560" cy="5228907"/>
          </a:xfrm>
        </p:spPr>
        <p:txBody>
          <a:bodyPr/>
          <a:lstStyle/>
          <a:p>
            <a:r>
              <a:rPr lang="en-GB" sz="1600" dirty="0" smtClean="0"/>
              <a:t>Growth </a:t>
            </a:r>
            <a:r>
              <a:rPr lang="en-GB" sz="1600" dirty="0" err="1" smtClean="0"/>
              <a:t>Mindset</a:t>
            </a:r>
            <a:r>
              <a:rPr lang="en-GB" sz="1600" dirty="0" smtClean="0"/>
              <a:t> Techniques – attended a course and hearing lots of positive messages about how using these techniques have improved children’s attitudes towards learning and their progress rates.</a:t>
            </a:r>
          </a:p>
          <a:p>
            <a:r>
              <a:rPr lang="en-GB" sz="1600" dirty="0" smtClean="0"/>
              <a:t>‘Believing that your intelligence, talents and personality are not fixed but can be developed through dedication and effort.’</a:t>
            </a:r>
          </a:p>
          <a:p>
            <a:r>
              <a:rPr lang="en-GB" sz="1600" dirty="0" err="1" smtClean="0"/>
              <a:t>Cbeebies</a:t>
            </a:r>
            <a:r>
              <a:rPr lang="en-GB" sz="1600" dirty="0" smtClean="0"/>
              <a:t> website has some useful information about Growth </a:t>
            </a:r>
            <a:r>
              <a:rPr lang="en-GB" sz="1600" dirty="0" err="1" smtClean="0"/>
              <a:t>Mindset</a:t>
            </a:r>
            <a:r>
              <a:rPr lang="en-GB" sz="1600" dirty="0"/>
              <a:t>. </a:t>
            </a:r>
            <a:r>
              <a:rPr lang="en-GB" sz="1600" dirty="0">
                <a:hlinkClick r:id="rId2"/>
              </a:rPr>
              <a:t>http://</a:t>
            </a:r>
            <a:r>
              <a:rPr lang="en-GB" sz="1600" dirty="0" smtClean="0">
                <a:hlinkClick r:id="rId2"/>
              </a:rPr>
              <a:t>www.bbc.co.uk/cbeebies/grownups/help-your-child-try-new-things</a:t>
            </a:r>
            <a:endParaRPr lang="en-GB" sz="1600" dirty="0" smtClean="0"/>
          </a:p>
          <a:p>
            <a:r>
              <a:rPr lang="en-GB" sz="1600" dirty="0" smtClean="0"/>
              <a:t>‘Children </a:t>
            </a:r>
            <a:r>
              <a:rPr lang="en-GB" sz="1600" dirty="0"/>
              <a:t>(and adults!) with a </a:t>
            </a:r>
            <a:r>
              <a:rPr lang="en-GB" sz="1600" b="1" dirty="0"/>
              <a:t>growth </a:t>
            </a:r>
            <a:r>
              <a:rPr lang="en-GB" sz="1600" b="1" dirty="0" err="1"/>
              <a:t>mindset</a:t>
            </a:r>
            <a:r>
              <a:rPr lang="en-GB" sz="1600" dirty="0"/>
              <a:t> think very differently. They believe that they can get better at something by practising, so when they’re faced with a challenge, they become more and more determined to succeed, wanting to persevere and overcome knockbacks. They tend to feel as if they’re in control, and are not threatened by hard work or failure</a:t>
            </a:r>
            <a:r>
              <a:rPr lang="en-GB" sz="1600" dirty="0" smtClean="0"/>
              <a:t>.'</a:t>
            </a:r>
            <a:endParaRPr lang="en-GB" sz="1600" dirty="0"/>
          </a:p>
        </p:txBody>
      </p:sp>
    </p:spTree>
    <p:extLst>
      <p:ext uri="{BB962C8B-B14F-4D97-AF65-F5344CB8AC3E}">
        <p14:creationId xmlns:p14="http://schemas.microsoft.com/office/powerpoint/2010/main" val="367584447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School Development Priorities</a:t>
            </a:r>
            <a:endParaRPr lang="en-GB" dirty="0"/>
          </a:p>
        </p:txBody>
      </p:sp>
      <p:sp>
        <p:nvSpPr>
          <p:cNvPr id="3" name="Content Placeholder 2"/>
          <p:cNvSpPr>
            <a:spLocks noGrp="1"/>
          </p:cNvSpPr>
          <p:nvPr>
            <p:ph idx="1"/>
          </p:nvPr>
        </p:nvSpPr>
        <p:spPr>
          <a:xfrm>
            <a:off x="1752600" y="1395412"/>
            <a:ext cx="7147560" cy="5228907"/>
          </a:xfrm>
        </p:spPr>
        <p:txBody>
          <a:bodyPr/>
          <a:lstStyle/>
          <a:p>
            <a:r>
              <a:rPr lang="en-GB" dirty="0" smtClean="0"/>
              <a:t>Continue to raise writing and reading standards.</a:t>
            </a:r>
          </a:p>
          <a:p>
            <a:r>
              <a:rPr lang="en-GB" dirty="0" smtClean="0"/>
              <a:t>Providing maths opportunities across the curriculum.</a:t>
            </a:r>
          </a:p>
          <a:p>
            <a:r>
              <a:rPr lang="en-GB" dirty="0" smtClean="0"/>
              <a:t>Reviewing assessment and record keeping procedures.</a:t>
            </a:r>
          </a:p>
          <a:p>
            <a:r>
              <a:rPr lang="en-GB" dirty="0" smtClean="0"/>
              <a:t>Build more resilient children by continuing to offer character building opportunities throughout the school week.</a:t>
            </a:r>
          </a:p>
          <a:p>
            <a:r>
              <a:rPr lang="en-GB" dirty="0" smtClean="0"/>
              <a:t>Tracking progress across the foundation subjects.</a:t>
            </a:r>
          </a:p>
          <a:p>
            <a:r>
              <a:rPr lang="en-GB" dirty="0" smtClean="0"/>
              <a:t>Working towards the </a:t>
            </a:r>
            <a:r>
              <a:rPr lang="en-GB" dirty="0" err="1" smtClean="0"/>
              <a:t>Artsmark</a:t>
            </a:r>
            <a:r>
              <a:rPr lang="en-GB" dirty="0" smtClean="0"/>
              <a:t> Award</a:t>
            </a:r>
            <a:endParaRPr lang="en-GB" dirty="0"/>
          </a:p>
        </p:txBody>
      </p:sp>
    </p:spTree>
    <p:extLst>
      <p:ext uri="{BB962C8B-B14F-4D97-AF65-F5344CB8AC3E}">
        <p14:creationId xmlns:p14="http://schemas.microsoft.com/office/powerpoint/2010/main" val="365986945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01158951">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1475</TotalTime>
  <Words>779</Words>
  <Application>Microsoft Office PowerPoint</Application>
  <PresentationFormat>On-screen Show (4:3)</PresentationFormat>
  <Paragraphs>59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Tahoma</vt:lpstr>
      <vt:lpstr>Wingdings</vt:lpstr>
      <vt:lpstr>01158951</vt:lpstr>
      <vt:lpstr>Parent Forum Evening</vt:lpstr>
      <vt:lpstr>Agenda for the Evening</vt:lpstr>
      <vt:lpstr>Reading and Writing Engagement</vt:lpstr>
      <vt:lpstr>Reading and Writing Engagement</vt:lpstr>
      <vt:lpstr>Reading and Writing Engagement</vt:lpstr>
      <vt:lpstr>Building Resilience/Character</vt:lpstr>
      <vt:lpstr>Building Resilience/Character</vt:lpstr>
      <vt:lpstr>Building Resilience/Character</vt:lpstr>
      <vt:lpstr>School Development Priorities</vt:lpstr>
      <vt:lpstr>Homework</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expectations presentation</dc:title>
  <dc:creator>lparkes</dc:creator>
  <cp:lastModifiedBy>secretary</cp:lastModifiedBy>
  <cp:revision>116</cp:revision>
  <cp:lastPrinted>2015-03-09T15:29:06Z</cp:lastPrinted>
  <dcterms:modified xsi:type="dcterms:W3CDTF">2016-12-09T13:58:43Z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